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046A6A6-77BD-4AF3-A65E-3765FAF8B9B9}" type="datetimeFigureOut">
              <a:rPr lang="en-CA" smtClean="0"/>
              <a:t>2016-02-16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3958743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046A6A6-77BD-4AF3-A65E-3765FAF8B9B9}" type="datetimeFigureOut">
              <a:rPr lang="en-CA" smtClean="0"/>
              <a:t>2016-02-16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364742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046A6A6-77BD-4AF3-A65E-3765FAF8B9B9}" type="datetimeFigureOut">
              <a:rPr lang="en-CA" smtClean="0"/>
              <a:t>2016-02-16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383903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046A6A6-77BD-4AF3-A65E-3765FAF8B9B9}" type="datetimeFigureOut">
              <a:rPr lang="en-CA" smtClean="0"/>
              <a:t>2016-02-16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417266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46A6A6-77BD-4AF3-A65E-3765FAF8B9B9}" type="datetimeFigureOut">
              <a:rPr lang="en-CA" smtClean="0"/>
              <a:t>2016-02-16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157238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046A6A6-77BD-4AF3-A65E-3765FAF8B9B9}" type="datetimeFigureOut">
              <a:rPr lang="en-CA" smtClean="0"/>
              <a:t>2016-02-16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265442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046A6A6-77BD-4AF3-A65E-3765FAF8B9B9}" type="datetimeFigureOut">
              <a:rPr lang="en-CA" smtClean="0"/>
              <a:t>2016-02-16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282880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046A6A6-77BD-4AF3-A65E-3765FAF8B9B9}" type="datetimeFigureOut">
              <a:rPr lang="en-CA" smtClean="0"/>
              <a:t>2016-02-16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242317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6A6A6-77BD-4AF3-A65E-3765FAF8B9B9}" type="datetimeFigureOut">
              <a:rPr lang="en-CA" smtClean="0"/>
              <a:t>2016-02-16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95255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A6A6-77BD-4AF3-A65E-3765FAF8B9B9}" type="datetimeFigureOut">
              <a:rPr lang="en-CA" smtClean="0"/>
              <a:t>2016-02-16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50982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A6A6-77BD-4AF3-A65E-3765FAF8B9B9}" type="datetimeFigureOut">
              <a:rPr lang="en-CA" smtClean="0"/>
              <a:t>2016-02-16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4F87E4-EDA1-4685-B8FE-385D771EC95B}" type="slidenum">
              <a:rPr lang="en-CA" smtClean="0"/>
              <a:t>‹#›</a:t>
            </a:fld>
            <a:endParaRPr lang="en-CA"/>
          </a:p>
        </p:txBody>
      </p:sp>
    </p:spTree>
    <p:extLst>
      <p:ext uri="{BB962C8B-B14F-4D97-AF65-F5344CB8AC3E}">
        <p14:creationId xmlns:p14="http://schemas.microsoft.com/office/powerpoint/2010/main" val="50176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6A6A6-77BD-4AF3-A65E-3765FAF8B9B9}" type="datetimeFigureOut">
              <a:rPr lang="en-CA" smtClean="0"/>
              <a:t>2016-02-16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F87E4-EDA1-4685-B8FE-385D771EC95B}" type="slidenum">
              <a:rPr lang="en-CA" smtClean="0"/>
              <a:t>‹#›</a:t>
            </a:fld>
            <a:endParaRPr lang="en-CA"/>
          </a:p>
        </p:txBody>
      </p:sp>
    </p:spTree>
    <p:extLst>
      <p:ext uri="{BB962C8B-B14F-4D97-AF65-F5344CB8AC3E}">
        <p14:creationId xmlns:p14="http://schemas.microsoft.com/office/powerpoint/2010/main" val="237914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7" y="192155"/>
            <a:ext cx="3932237" cy="817808"/>
          </a:xfrm>
        </p:spPr>
        <p:txBody>
          <a:bodyPr/>
          <a:lstStyle/>
          <a:p>
            <a:r>
              <a:rPr lang="en-CA" i="1" dirty="0" err="1" smtClean="0"/>
              <a:t>Monophyllus</a:t>
            </a:r>
            <a:r>
              <a:rPr lang="en-CA" i="1" dirty="0" smtClean="0"/>
              <a:t> </a:t>
            </a:r>
            <a:r>
              <a:rPr lang="en-CA" i="1" dirty="0" err="1" smtClean="0"/>
              <a:t>redmani</a:t>
            </a:r>
            <a:r>
              <a:rPr lang="en-CA" i="1" dirty="0" smtClean="0"/>
              <a:t/>
            </a:r>
            <a:br>
              <a:rPr lang="en-CA" i="1" dirty="0" smtClean="0"/>
            </a:br>
            <a:r>
              <a:rPr lang="en-CA" sz="2000" dirty="0" smtClean="0"/>
              <a:t>(Leach’s single leaf bat)</a:t>
            </a:r>
            <a:endParaRPr lang="en-CA" sz="2000" i="1" dirty="0"/>
          </a:p>
        </p:txBody>
      </p:sp>
      <p:sp>
        <p:nvSpPr>
          <p:cNvPr id="6" name="Text Placeholder 5"/>
          <p:cNvSpPr>
            <a:spLocks noGrp="1"/>
          </p:cNvSpPr>
          <p:nvPr>
            <p:ph type="body" sz="half" idx="2"/>
          </p:nvPr>
        </p:nvSpPr>
        <p:spPr>
          <a:xfrm>
            <a:off x="178323" y="1002493"/>
            <a:ext cx="6389902" cy="5848037"/>
          </a:xfrm>
        </p:spPr>
        <p:txBody>
          <a:bodyPr>
            <a:noAutofit/>
          </a:bodyPr>
          <a:lstStyle/>
          <a:p>
            <a:r>
              <a:rPr lang="en-CA" sz="1800" b="1" i="1" dirty="0" smtClean="0"/>
              <a:t>Distribution</a:t>
            </a:r>
            <a:r>
              <a:rPr lang="en-CA" sz="1800" b="1" dirty="0" smtClean="0"/>
              <a:t>: </a:t>
            </a:r>
            <a:r>
              <a:rPr lang="en-CA" sz="1800" dirty="0"/>
              <a:t>This species is endemic to the Greater Antilles and is the only Cuban bat from the subfamily </a:t>
            </a:r>
            <a:r>
              <a:rPr lang="en-CA" sz="1800" dirty="0" err="1"/>
              <a:t>Glossophaginae</a:t>
            </a:r>
            <a:r>
              <a:rPr lang="en-CA" sz="1800" dirty="0"/>
              <a:t>. There are three subspecies recognized in the New World, of which only </a:t>
            </a:r>
            <a:r>
              <a:rPr lang="en-CA" sz="1800" i="1" dirty="0" err="1"/>
              <a:t>Monophyllus</a:t>
            </a:r>
            <a:r>
              <a:rPr lang="en-CA" sz="1800" i="1" dirty="0"/>
              <a:t> </a:t>
            </a:r>
            <a:r>
              <a:rPr lang="en-CA" sz="1800" i="1" dirty="0" err="1"/>
              <a:t>redmani</a:t>
            </a:r>
            <a:r>
              <a:rPr lang="en-CA" sz="1800" i="1" dirty="0"/>
              <a:t> </a:t>
            </a:r>
            <a:r>
              <a:rPr lang="en-CA" sz="1800" i="1" dirty="0" err="1"/>
              <a:t>clinedaphus</a:t>
            </a:r>
            <a:r>
              <a:rPr lang="en-CA" sz="1800" i="1" dirty="0"/>
              <a:t> </a:t>
            </a:r>
            <a:r>
              <a:rPr lang="en-CA" sz="1800" dirty="0"/>
              <a:t>occur in Cuba. This species can also be found on Española and the Bahamas. It is widely distributed throughout Cuba, including Isla Juventud. This species is common in various types of habitats, ranging from evergreens and secondary forests, to fruit plantations, such as banana and </a:t>
            </a:r>
            <a:r>
              <a:rPr lang="en-CA" sz="1800" dirty="0" err="1"/>
              <a:t>guayaba</a:t>
            </a:r>
            <a:r>
              <a:rPr lang="en-CA" sz="1800" dirty="0"/>
              <a:t>, where it feeds off the flowers</a:t>
            </a:r>
            <a:r>
              <a:rPr lang="es-ES_tradnl" sz="1800" dirty="0"/>
              <a:t>.</a:t>
            </a:r>
            <a:endParaRPr lang="en-CA" sz="1800" dirty="0"/>
          </a:p>
          <a:p>
            <a:pPr lvl="0"/>
            <a:r>
              <a:rPr lang="es-ES_tradnl" sz="1800" b="1" i="1" dirty="0" err="1" smtClean="0">
                <a:cs typeface="Arial" panose="020B0604020202020204" pitchFamily="34" charset="0"/>
              </a:rPr>
              <a:t>Physical</a:t>
            </a:r>
            <a:r>
              <a:rPr lang="es-ES_tradnl" sz="1800" b="1" i="1" dirty="0" smtClean="0">
                <a:cs typeface="Arial" panose="020B0604020202020204" pitchFamily="34" charset="0"/>
              </a:rPr>
              <a:t> </a:t>
            </a:r>
            <a:r>
              <a:rPr lang="en-CA" sz="1800" b="1" i="1" dirty="0">
                <a:cs typeface="Arial" panose="020B0604020202020204" pitchFamily="34" charset="0"/>
              </a:rPr>
              <a:t>description</a:t>
            </a:r>
            <a:r>
              <a:rPr lang="es-ES_tradnl" sz="1800" b="1" i="1" dirty="0" smtClean="0"/>
              <a:t>: </a:t>
            </a:r>
            <a:r>
              <a:rPr lang="en-CA" sz="1800" dirty="0"/>
              <a:t>This species weighs 9-12 g with a forearm length of 38-42 mm. Their eyes are proportionately large, and the rostrum is elongated and slender. The nose leaf is small, and pointed, but well-formed. The fur can range from dark brown to various shades of grey</a:t>
            </a:r>
            <a:r>
              <a:rPr lang="es-ES_tradnl" sz="1800" smtClean="0"/>
              <a:t>.</a:t>
            </a:r>
          </a:p>
          <a:p>
            <a:pPr lvl="0"/>
            <a:r>
              <a:rPr lang="en-CA" sz="1800" b="1" i="1" smtClean="0"/>
              <a:t>Roosts</a:t>
            </a:r>
            <a:r>
              <a:rPr lang="en-CA" sz="1800" b="1" i="1" dirty="0" smtClean="0"/>
              <a:t>:</a:t>
            </a:r>
            <a:r>
              <a:rPr lang="en-CA" sz="1800" dirty="0" smtClean="0"/>
              <a:t> They roost in large aggregations in the most humid and darkest zones within a cave. The groups prefer to roost within the ceiling structures called bell cavities</a:t>
            </a:r>
            <a:r>
              <a:rPr lang="es-ES_tradnl" sz="1800" dirty="0" smtClean="0"/>
              <a:t>.</a:t>
            </a:r>
            <a:endParaRPr lang="en-CA" sz="1800" dirty="0"/>
          </a:p>
          <a:p>
            <a:pPr lvl="0"/>
            <a:r>
              <a:rPr lang="en-CA" sz="1800" b="1" i="1" dirty="0" smtClean="0"/>
              <a:t>Diet: </a:t>
            </a:r>
            <a:r>
              <a:rPr lang="en-CA" sz="1800" dirty="0" smtClean="0"/>
              <a:t>Out of all the insectivorous bat species in Cuba, this species is the most specialized in feeding on flowers. With its’ low weight, slender snout, protractile tongue, and wing morphology, this species can access flowers that other species cannot. In addition to nectar, they also feed on insects to add protein to their diet</a:t>
            </a:r>
            <a:r>
              <a:rPr lang="es-ES_tradnl" sz="1800" dirty="0" smtClean="0"/>
              <a:t>.</a:t>
            </a:r>
            <a:endParaRPr lang="en-CA" sz="1800" dirty="0">
              <a:effectLst/>
            </a:endParaRPr>
          </a:p>
        </p:txBody>
      </p:sp>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568225" y="1002493"/>
            <a:ext cx="5500564" cy="5681486"/>
          </a:xfrm>
        </p:spPr>
      </p:pic>
    </p:spTree>
    <p:extLst>
      <p:ext uri="{BB962C8B-B14F-4D97-AF65-F5344CB8AC3E}">
        <p14:creationId xmlns:p14="http://schemas.microsoft.com/office/powerpoint/2010/main" val="2628437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252</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Monophyllus redmani (Leach’s single leaf bat)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Macrotus waterhousii (Waterhouse’s leaf-nosed bat)</dc:title>
  <dc:creator>Melissa Donnelly</dc:creator>
  <cp:lastModifiedBy>Melissa Donnelly</cp:lastModifiedBy>
  <cp:revision>12</cp:revision>
  <dcterms:created xsi:type="dcterms:W3CDTF">2016-01-27T18:16:18Z</dcterms:created>
  <dcterms:modified xsi:type="dcterms:W3CDTF">2016-02-16T18:10:28Z</dcterms:modified>
</cp:coreProperties>
</file>